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48"/>
  </p:notesMasterIdLst>
  <p:handoutMasterIdLst>
    <p:handoutMasterId r:id="rId49"/>
  </p:handoutMasterIdLst>
  <p:sldIdLst>
    <p:sldId id="327" r:id="rId6"/>
    <p:sldId id="331" r:id="rId7"/>
    <p:sldId id="332" r:id="rId8"/>
    <p:sldId id="333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6" r:id="rId37"/>
    <p:sldId id="318" r:id="rId38"/>
    <p:sldId id="319" r:id="rId39"/>
    <p:sldId id="322" r:id="rId40"/>
    <p:sldId id="323" r:id="rId41"/>
    <p:sldId id="324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xmlns="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xmlns="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xmlns="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xmlns="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73122-725B-43CC-8144-313D48B11C5B}" v="1320" dt="2024-04-25T11:47:58.308"/>
    <p1510:client id="{A9601D28-45F9-42A1-862F-4351E48B08FD}" v="8320" dt="2024-04-24T02:23:12.47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-76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1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August 2, 2025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02-Aug-25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54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August 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2" r:id="rId43"/>
    <p:sldLayoutId id="2147483743" r:id="rId44"/>
    <p:sldLayoutId id="2147483744" r:id="rId45"/>
    <p:sldLayoutId id="2147483746" r:id="rId46"/>
    <p:sldLayoutId id="2147483747" r:id="rId47"/>
    <p:sldLayoutId id="2147483748" r:id="rId48"/>
    <p:sldLayoutId id="2147483750" r:id="rId49"/>
    <p:sldLayoutId id="2147483751" r:id="rId50"/>
    <p:sldLayoutId id="2147483752" r:id="rId51"/>
    <p:sldLayoutId id="2147483753" r:id="rId52"/>
    <p:sldLayoutId id="2147483754" r:id="rId53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f-courses-data.s3.us.cloud-object-storage.appdomain.cloud/IBM-DS0321EN-SkillsNetwork/datasets/spacex_launch_geo.csv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f-courses-data.s3.us.cloud-object-storage.appdomain.cloud/IBM-DS0321EN-SkillsNetwork/datasets/dataset_part_2.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Relationship Id="rId6" Type="http://schemas.openxmlformats.org/officeDocument/2006/relationships/hyperlink" Target="https://en.wikipedia.org/w/index.php?title=List_of_Falcon_9_and_Falcon_Heavy_launches&amp;oldid=1027686922" TargetMode="External"/><Relationship Id="rId5" Type="http://schemas.openxmlformats.org/officeDocument/2006/relationships/hyperlink" Target="https://cf-courses-data.s3.us.cloud-object-storage.appdomain.cloud/IBM-DS0321EN-SkillsNetwork/datasets/dataset_part_1.cs" TargetMode="External"/><Relationship Id="rId4" Type="http://schemas.openxmlformats.org/officeDocument/2006/relationships/hyperlink" Target="https://docs.spacexdata.com/" TargetMode="External"/><Relationship Id="rId9" Type="http://schemas.openxmlformats.org/officeDocument/2006/relationships/hyperlink" Target="https://cf-courses-data.s3.us.cloud-object-storage.appdomain.cloud/IBM-DS0321EN-SkillsNetwork/datasets/spacex_launch_dash.csv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docs.spacexdat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acexdata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526841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i="1" dirty="0" smtClean="0">
                <a:solidFill>
                  <a:schemeClr val="bg1">
                    <a:lumMod val="75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Vijay R. Shinde</a:t>
            </a:r>
            <a:endParaRPr lang="en-US" sz="3200" b="1" i="1" dirty="0">
              <a:solidFill>
                <a:schemeClr val="bg1">
                  <a:lumMod val="75000"/>
                </a:schemeClr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3200" b="1" i="1" dirty="0" smtClean="0">
                <a:solidFill>
                  <a:schemeClr val="bg1">
                    <a:lumMod val="75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02</a:t>
            </a:r>
            <a:r>
              <a:rPr lang="en-US" sz="3200" b="1" i="1" baseline="30000" dirty="0" smtClean="0">
                <a:solidFill>
                  <a:schemeClr val="bg1">
                    <a:lumMod val="75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nd</a:t>
            </a:r>
            <a:r>
              <a:rPr lang="en-US" sz="3200" b="1" i="1" dirty="0" smtClean="0">
                <a:solidFill>
                  <a:schemeClr val="bg1">
                    <a:lumMod val="75000"/>
                  </a:schemeClr>
                </a:solidFill>
                <a:latin typeface="Abadi"/>
                <a:ea typeface="SF Pro" pitchFamily="2" charset="0"/>
                <a:cs typeface="SF Pro" pitchFamily="2" charset="0"/>
              </a:rPr>
              <a:t> August 2025</a:t>
            </a:r>
            <a:endParaRPr lang="en-US" sz="3200" b="1" i="1" dirty="0">
              <a:solidFill>
                <a:schemeClr val="bg1">
                  <a:lumMod val="75000"/>
                </a:schemeClr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relationships to gain insight into the importance of each variable: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and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success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Expand categorical variables into "dummy" columns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numerical columns into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float64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0"/>
            <a:ext cx="11421989" cy="57759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4979" y="1535430"/>
            <a:ext cx="9745663" cy="47656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each unique launch site</a:t>
            </a:r>
            <a:endParaRPr lang="en-US" sz="16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Show 5 records where launch site names begin with 'CCA'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Display the total payload mass carried by boosters launched by 'NASA (CRS)'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Display the average payload mass carried by the v1.1 Falcon 9 booster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date of the first successful ground landing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booster versions with successful outcomes landing on the drone ship with payloads between 4000kg and 6000kg.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all of the booster versions that carried the max payload mass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month name, outcome, booster version, and launch site for missions with failure outcomes landing on a drone ship in 2015. 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Show the distribution of outcomes between June 4th, 2010 and March 20th, 2017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6" y="538650"/>
            <a:ext cx="12215596" cy="6319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7476"/>
            <a:ext cx="10515600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find geographical patterns in the data the following items were marked on a map of launch sites: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and 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 between a launch site and proximate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Build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623425" cy="4375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enable interactive exploration of the data, 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dashboard was developed to include: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dropdown selector to choose a Launch Site, affecting: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pie chart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selected: shows the breakdown of successful outcomes across all sites</a:t>
            </a:r>
            <a:endParaRPr lang="en-US" sz="14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launch site selected: shows the breakdown of successful vs failed launches for the given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selected: shows outcome by payload mass and booster version for all sites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launch site selected: shows outcome by payload mass and booster version for the given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Payload Mass range selector that filters data points on the scatter plot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75" t="45556" r="42750"/>
          <a:stretch/>
        </p:blipFill>
        <p:spPr>
          <a:xfrm>
            <a:off x="9090659" y="1402080"/>
            <a:ext cx="2606040" cy="3733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Build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5320" y="1612265"/>
            <a:ext cx="5113338" cy="4625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 data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StandardizedScaler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Y 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array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training and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test 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hyperparameters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multiple algorithms:</a:t>
            </a:r>
            <a:endParaRPr lang="en-US" sz="16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Neighbors Classifier</a:t>
            </a: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Predictive Analysis (Classification)</a:t>
            </a: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xmlns="" id="{5742F7B5-4A0A-EB99-C7A0-EFF5EDB3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01349" y="1237488"/>
            <a:ext cx="6450406" cy="487680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79625" y="5099050"/>
            <a:ext cx="10112375" cy="12207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show a mix of first stage landing successes and failures, with successes increasing over time. </a:t>
            </a:r>
            <a:endParaRPr lang="en-US" dirty="0"/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flights predominantly resulted in failures, indicating improvements to technology or process.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While CCAFS SLC 40 has the most total flights, VAFB SLC 4E appears to have a relatively higher proportion of successful landing outcomes.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Flight Number vs. Launch Site</a:t>
            </a: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xmlns="" id="{C6412D22-AE51-CD46-1FBB-0481C335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451038"/>
            <a:ext cx="10668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3450175-92A1-6287-08BA-97F33983E6F9}"/>
              </a:ext>
            </a:extLst>
          </p:cNvPr>
          <p:cNvSpPr txBox="1">
            <a:spLocks/>
          </p:cNvSpPr>
          <p:nvPr/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show a wide range of payload weights, from light to heavy payloads.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flights trend toward lighter payloads, representing the bulk of the landing failures. 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suggests technological or operational improvements lead to a greater rate of success with heavier payloads.</a:t>
            </a:r>
          </a:p>
        </p:txBody>
      </p:sp>
      <p:pic>
        <p:nvPicPr>
          <p:cNvPr id="7" name="Picture 6" descr="A graph of a load mass&#10;&#10;Description automatically generated">
            <a:extLst>
              <a:ext uri="{FF2B5EF4-FFF2-40B4-BE49-F238E27FC236}">
                <a16:creationId xmlns:a16="http://schemas.microsoft.com/office/drawing/2014/main" xmlns="" id="{FE15F1CF-B0BD-C2C4-5D93-4CB772E6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1343539"/>
            <a:ext cx="10515600" cy="36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 Rate vs. Orbit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DB933E7-2649-3D56-27E8-EEE40F0E9127}"/>
              </a:ext>
            </a:extLst>
          </p:cNvPr>
          <p:cNvSpPr txBox="1">
            <a:spLocks/>
          </p:cNvSpPr>
          <p:nvPr/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orbits, such as ES-L1, SSO, HEO, and GEO consistently show high success rates.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Others such as GTO show more mixed outcomes, suggesting some orbit types may introduce operational or technological challenges.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only one launch, there is not enough data for the SO orbit type to provide an accurate analysis.</a:t>
            </a:r>
          </a:p>
        </p:txBody>
      </p:sp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xmlns="" id="{BA8C415E-3B19-A856-6B83-05A56AA2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1347197"/>
            <a:ext cx="10027920" cy="36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Flight Number vs. Orbit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7CF2176-333D-E8F4-E993-A5872DE9C916}"/>
              </a:ext>
            </a:extLst>
          </p:cNvPr>
          <p:cNvSpPr txBox="1">
            <a:spLocks/>
          </p:cNvSpPr>
          <p:nvPr/>
        </p:nvSpPr>
        <p:spPr>
          <a:xfrm>
            <a:off x="973177" y="520598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orbits are represented throughout the flight number range, some orbits are not attempted until later flights.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noticeable improvement in landing success as flight numbers increase, indicating an accumulation of experience and ongoing improvements. </a:t>
            </a:r>
          </a:p>
        </p:txBody>
      </p:sp>
      <p:pic>
        <p:nvPicPr>
          <p:cNvPr id="8" name="Picture 7" descr="A graph of flight number&#10;&#10;Description automatically generated">
            <a:extLst>
              <a:ext uri="{FF2B5EF4-FFF2-40B4-BE49-F238E27FC236}">
                <a16:creationId xmlns:a16="http://schemas.microsoft.com/office/drawing/2014/main" xmlns="" id="{7ADD51C9-A0DE-3D37-4F41-481CC185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362437"/>
            <a:ext cx="10347960" cy="37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69927" y="1563308"/>
            <a:ext cx="4920097" cy="42585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Visualization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Executive</a:t>
            </a:r>
            <a:r>
              <a:rPr lang="en-US" dirty="0">
                <a:solidFill>
                  <a:srgbClr val="FF0000"/>
                </a:solidFill>
                <a:latin typeface="Abadi"/>
              </a:rPr>
              <a:t> 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84D587B3-7417-802F-2B21-872B73A7D815}"/>
              </a:ext>
            </a:extLst>
          </p:cNvPr>
          <p:cNvSpPr txBox="1">
            <a:spLocks/>
          </p:cNvSpPr>
          <p:nvPr/>
        </p:nvSpPr>
        <p:spPr>
          <a:xfrm>
            <a:off x="5372406" y="1563307"/>
            <a:ext cx="5913745" cy="425859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Summary of all results</a:t>
            </a:r>
          </a:p>
          <a:p>
            <a:r>
              <a:rPr lang="en-US" sz="1400" b="1" dirty="0">
                <a:solidFill>
                  <a:schemeClr val="tx1"/>
                </a:solidFill>
                <a:latin typeface="Abadi"/>
              </a:rPr>
              <a:t>Temporal Success Rate: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A clear upward trend in success rate has been observed over the dataset's timeline, indicating a positive temporal evolution of launch performance.</a:t>
            </a:r>
          </a:p>
          <a:p>
            <a:r>
              <a:rPr lang="en-US" sz="1400" b="1" dirty="0">
                <a:solidFill>
                  <a:schemeClr val="tx1"/>
                </a:solidFill>
                <a:latin typeface="Abadi"/>
              </a:rPr>
              <a:t>Launch Site Performance: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A stratified analysis by launch site reveals that KSC LC-39A consistently exhibits the highest success rate, outperforming all other launch locations.</a:t>
            </a:r>
          </a:p>
          <a:p>
            <a:r>
              <a:rPr lang="en-US" sz="1400" b="1" dirty="0">
                <a:solidFill>
                  <a:schemeClr val="tx1"/>
                </a:solidFill>
                <a:latin typeface="Abadi"/>
              </a:rPr>
              <a:t>Orbital Regime Analysis: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The orbital destinations of ES-L1, SSO, HEO, and GEO are correlated with the highest overall success rates among all mission types.</a:t>
            </a:r>
          </a:p>
          <a:p>
            <a:r>
              <a:rPr lang="en-US" sz="1400" b="1" dirty="0">
                <a:solidFill>
                  <a:schemeClr val="tx1"/>
                </a:solidFill>
                <a:latin typeface="Abadi"/>
              </a:rPr>
              <a:t>Payload Mass Impact: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Early in the mission history, a high failure rate was observed for heavier payloads. However, this has been significantly mitigated over time, showing a strong improvement in handling higher payload mass.</a:t>
            </a:r>
          </a:p>
          <a:p>
            <a:r>
              <a:rPr lang="en-US" sz="1400" b="1" dirty="0">
                <a:solidFill>
                  <a:schemeClr val="tx1"/>
                </a:solidFill>
                <a:latin typeface="Abadi"/>
              </a:rPr>
              <a:t>Predictive Modeling: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The </a:t>
            </a:r>
            <a:r>
              <a:rPr lang="en-US" sz="1400" dirty="0" err="1">
                <a:solidFill>
                  <a:schemeClr val="tx1"/>
                </a:solidFill>
                <a:latin typeface="Abadi"/>
              </a:rPr>
              <a:t>DecisionTreeClassifier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 algorithm proved to be a highly effective model for predictive analysis, demonstrating strong performance and accuracy in forecasting landing outcomes.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vs. Orbit 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8E12446-F1F0-7647-C0D7-D37C37B12139}"/>
              </a:ext>
            </a:extLst>
          </p:cNvPr>
          <p:cNvSpPr txBox="1">
            <a:spLocks/>
          </p:cNvSpPr>
          <p:nvPr/>
        </p:nvSpPr>
        <p:spPr>
          <a:xfrm>
            <a:off x="973177" y="5315712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orbits are represented across a wide range of payload masses, but others like SSO, MEO, HEO and GEO show a generally lower range. 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with a constrained payload range, tend to show a higher rate of landing success. 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While payload mass does not appear to directly determine mission success, its interplay with orbit suggests a significant correlation.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9B4AFB3-3B08-393F-2EBD-3116369F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1418825"/>
            <a:ext cx="10326624" cy="37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EFF0E3D-17FC-E7D6-363D-224A9C6DB223}"/>
              </a:ext>
            </a:extLst>
          </p:cNvPr>
          <p:cNvSpPr txBox="1">
            <a:spLocks/>
          </p:cNvSpPr>
          <p:nvPr/>
        </p:nvSpPr>
        <p:spPr>
          <a:xfrm>
            <a:off x="973177" y="5315712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trend shows a consistent progression from early challenges to high reliability in first stage landings over time. 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2016 onward, SpaceX experienced year over year improvement in success rate with a minor setback in 2018. </a:t>
            </a:r>
          </a:p>
        </p:txBody>
      </p:sp>
      <p:pic>
        <p:nvPicPr>
          <p:cNvPr id="9" name="Picture 8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xmlns="" id="{7594F78D-BBAC-071A-DE51-68E62983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316769"/>
            <a:ext cx="10408920" cy="38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6880" y="1883410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There are four unique Launch Sites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from SPACEXTABLE;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79575"/>
            <a:ext cx="9745663" cy="45339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five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*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'CCA%' LIMIT 5;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Site Names Begin with 'CCA'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F0F66DEA-F5AE-307B-67F0-BA9DEDC8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2211607"/>
            <a:ext cx="10655808" cy="24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4979" y="203898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(CRS) is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45,596kg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SUM(PAYLOAD_MASS__KG_) AS TOTAL_PAYLOAD 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WHERE Customer = 'NASA (CRS)';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5963" y="1807210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2,534.67kg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AVG(PAYLOAD_MASS__KG_) AS AVG_PAYLOAD_MASS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'F9 v1.1%';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1825625"/>
            <a:ext cx="8991600" cy="4381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occurred on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December 22nd, 2015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MIN(Date)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LaunchDate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'Success (ground pad)';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9948" y="1825625"/>
            <a:ext cx="9745663" cy="4625975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which have successfully landed on drone ship and had payload mass greater than 4000 but less than 6000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PAYLOAD_MASS__KG_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'Success (drone ship)'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AND PAYLOAD_MASS__KG_ BETWEEN 4000 AND 6000;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 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Successful Drone Ship Landing with Payload between 4000 and 6000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B23780F9-28E5-8558-4D13-580599531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115218"/>
              </p:ext>
            </p:extLst>
          </p:nvPr>
        </p:nvGraphicFramePr>
        <p:xfrm>
          <a:off x="2932183" y="2654808"/>
          <a:ext cx="5181598" cy="175259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590799">
                  <a:extLst>
                    <a:ext uri="{9D8B030D-6E8A-4147-A177-3AD203B41FA5}">
                      <a16:colId xmlns:a16="http://schemas.microsoft.com/office/drawing/2014/main" xmlns="" val="2825184201"/>
                    </a:ext>
                  </a:extLst>
                </a:gridCol>
                <a:gridCol w="2590799">
                  <a:extLst>
                    <a:ext uri="{9D8B030D-6E8A-4147-A177-3AD203B41FA5}">
                      <a16:colId xmlns:a16="http://schemas.microsoft.com/office/drawing/2014/main" xmlns="" val="2900939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Booster</a:t>
                      </a:r>
                    </a:p>
                  </a:txBody>
                  <a:tcPr marL="76200" marR="76200" marT="38099" marB="3809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Payload Mass</a:t>
                      </a:r>
                    </a:p>
                  </a:txBody>
                  <a:tcPr marL="76200" marR="76200" marT="38099" marB="38099" anchor="ctr"/>
                </a:tc>
                <a:extLst>
                  <a:ext uri="{0D108BD9-81ED-4DB2-BD59-A6C34878D82A}">
                    <a16:rowId xmlns:a16="http://schemas.microsoft.com/office/drawing/2014/main" xmlns="" val="1293344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4,696kg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1472437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4,600kg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89584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5,300kg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3165773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5,200kg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3797466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3736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CASE</a:t>
            </a: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'Success%' THEN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'Success‘</a:t>
            </a: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END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Mission_Status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COUNT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(*)</a:t>
            </a: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GROUP BY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Mission_Status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;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Total Number of Successful and Failure Mission Outcomes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2C6C581E-BB5E-20FE-DDC0-6C2279F0B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796"/>
              </p:ext>
            </p:extLst>
          </p:nvPr>
        </p:nvGraphicFramePr>
        <p:xfrm>
          <a:off x="2138085" y="2566416"/>
          <a:ext cx="5836918" cy="1139952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918459">
                  <a:extLst>
                    <a:ext uri="{9D8B030D-6E8A-4147-A177-3AD203B41FA5}">
                      <a16:colId xmlns:a16="http://schemas.microsoft.com/office/drawing/2014/main" xmlns="" val="2767736363"/>
                    </a:ext>
                  </a:extLst>
                </a:gridCol>
                <a:gridCol w="2918459">
                  <a:extLst>
                    <a:ext uri="{9D8B030D-6E8A-4147-A177-3AD203B41FA5}">
                      <a16:colId xmlns:a16="http://schemas.microsoft.com/office/drawing/2014/main" xmlns="" val="267479976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Mission Status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>
                          <a:effectLst/>
                        </a:rPr>
                        <a:t>Count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41673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13370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3257023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9120" y="1622933"/>
            <a:ext cx="69723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maximum payload sent was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15,600kg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that carried the maximum payload are: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PAYLOAD_MASS__KG_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PAYLOAD_MASS__KG_ = (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SELECT MAX(PAYLOAD_MASS__KG_) FROM SPACEXTABLE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ORDER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Boosters Carried Maximum Payload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C46A4D17-B1FE-3266-9DFE-FC9A986CF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87767"/>
              </p:ext>
            </p:extLst>
          </p:nvPr>
        </p:nvGraphicFramePr>
        <p:xfrm>
          <a:off x="7760208" y="1610868"/>
          <a:ext cx="2974845" cy="4571671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974845">
                  <a:extLst>
                    <a:ext uri="{9D8B030D-6E8A-4147-A177-3AD203B41FA5}">
                      <a16:colId xmlns:a16="http://schemas.microsoft.com/office/drawing/2014/main" xmlns="" val="2632272180"/>
                    </a:ext>
                  </a:extLst>
                </a:gridCol>
              </a:tblGrid>
              <a:tr h="3516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4099624062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7765037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1818508316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435297996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542773067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437359614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400009764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4164932801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165816399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3312664911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2249563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38847571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422614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121257" y="1761435"/>
            <a:ext cx="8595725" cy="3597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advertises Falcon 9 rocket launches on its website with a cost of 62 million dollars.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providers cost upward of 165 million dollars each. </a:t>
            </a:r>
          </a:p>
          <a:p>
            <a:pPr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Much of the savings is due to SpaceX's ability to reuse the first stage. </a:t>
            </a:r>
          </a:p>
          <a:p>
            <a:pPr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we can determine if the first stage will land, we can determine the cost of a launch. </a:t>
            </a:r>
          </a:p>
          <a:p>
            <a:pPr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Our company, IBM Developer Skills Network, can use this information to successfully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failed landing outcomes in drone ship, their booster versions, and launch site names for in year 2015:</a:t>
            </a:r>
          </a:p>
          <a:p>
            <a:pPr marL="6858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rgbClr val="292929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1200" dirty="0">
              <a:solidFill>
                <a:srgbClr val="000000"/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CASE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strftime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('%m', Date)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'01' THEN 'January'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'02' THEN 'February'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'03' THEN 'March'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'04' THEN 'April'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'05' THEN 'May'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'06' THEN 'June'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'07' THEN 'July'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'08' THEN 'August'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'09' THEN 'September'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'10' THEN 'October'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'11' THEN 'November'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'12' THEN 'December'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END as Month,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Date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strftime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('%Y', Date) = '2015'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'Failure (drone ship)';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2015 Launch Records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9F08CA9-74BD-B445-101D-FE1868CCC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2747"/>
              </p:ext>
            </p:extLst>
          </p:nvPr>
        </p:nvGraphicFramePr>
        <p:xfrm>
          <a:off x="4785360" y="2673130"/>
          <a:ext cx="6306308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247">
                  <a:extLst>
                    <a:ext uri="{9D8B030D-6E8A-4147-A177-3AD203B41FA5}">
                      <a16:colId xmlns:a16="http://schemas.microsoft.com/office/drawing/2014/main" xmlns="" val="2665883230"/>
                    </a:ext>
                  </a:extLst>
                </a:gridCol>
                <a:gridCol w="1694687">
                  <a:extLst>
                    <a:ext uri="{9D8B030D-6E8A-4147-A177-3AD203B41FA5}">
                      <a16:colId xmlns:a16="http://schemas.microsoft.com/office/drawing/2014/main" xmlns="" val="1017239682"/>
                    </a:ext>
                  </a:extLst>
                </a:gridCol>
                <a:gridCol w="1694687">
                  <a:extLst>
                    <a:ext uri="{9D8B030D-6E8A-4147-A177-3AD203B41FA5}">
                      <a16:colId xmlns:a16="http://schemas.microsoft.com/office/drawing/2014/main" xmlns="" val="865439106"/>
                    </a:ext>
                  </a:extLst>
                </a:gridCol>
                <a:gridCol w="1694687">
                  <a:extLst>
                    <a:ext uri="{9D8B030D-6E8A-4147-A177-3AD203B41FA5}">
                      <a16:colId xmlns:a16="http://schemas.microsoft.com/office/drawing/2014/main" xmlns="" val="1125592574"/>
                    </a:ext>
                  </a:extLst>
                </a:gridCol>
              </a:tblGrid>
              <a:tr h="32037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7599219"/>
                  </a:ext>
                </a:extLst>
              </a:tr>
              <a:tr h="560649">
                <a:tc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 v1.1 B1012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076532"/>
                  </a:ext>
                </a:extLst>
              </a:tr>
              <a:tr h="560649">
                <a:tc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 v1.1 B1015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4915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7505"/>
            <a:ext cx="6319838" cy="43942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between the date 2010-06-04 and 2017-03-20, in descending order: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COUNT(*) as Count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WHERE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Date BETWEEN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'2010-06-04' AND '2017-03-20'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ORDER BY Count DESC;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Rank Landing Outcomes Between 2010-06-04 and 2017-03-20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E56BB9AF-ED12-2D1D-5476-AE4F4B63B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75986"/>
              </p:ext>
            </p:extLst>
          </p:nvPr>
        </p:nvGraphicFramePr>
        <p:xfrm>
          <a:off x="6839712" y="2346960"/>
          <a:ext cx="4133085" cy="33446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3334">
                  <a:extLst>
                    <a:ext uri="{9D8B030D-6E8A-4147-A177-3AD203B41FA5}">
                      <a16:colId xmlns:a16="http://schemas.microsoft.com/office/drawing/2014/main" xmlns="" val="3901743440"/>
                    </a:ext>
                  </a:extLst>
                </a:gridCol>
                <a:gridCol w="939751">
                  <a:extLst>
                    <a:ext uri="{9D8B030D-6E8A-4147-A177-3AD203B41FA5}">
                      <a16:colId xmlns:a16="http://schemas.microsoft.com/office/drawing/2014/main" xmlns="" val="3885182590"/>
                    </a:ext>
                  </a:extLst>
                </a:gridCol>
              </a:tblGrid>
              <a:tr h="377952">
                <a:tc>
                  <a:txBody>
                    <a:bodyPr/>
                    <a:lstStyle/>
                    <a:p>
                      <a:r>
                        <a:rPr lang="en-US" dirty="0"/>
                        <a:t>Landing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663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673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140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42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(ground pad)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3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Controlled (ocean)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074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Uncontrolled (ocean)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996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(parachute)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52318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Precluded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72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4840" y="1593850"/>
            <a:ext cx="4856163" cy="4625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near coastal regions in Florida and California to reduce risk of catastrophic failures affecting human activities.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Site Locations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xmlns="" id="{8F454206-2784-7BD0-7AB2-63324F9B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896" y="1605767"/>
            <a:ext cx="6096000" cy="36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Outcomes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xmlns="" id="{C578738F-2109-33EE-F512-CFA6E3FC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468859"/>
            <a:ext cx="7034784" cy="42860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30D022E5-230D-0A82-E928-054AC359D9AE}"/>
              </a:ext>
            </a:extLst>
          </p:cNvPr>
          <p:cNvSpPr/>
          <p:nvPr/>
        </p:nvSpPr>
        <p:spPr>
          <a:xfrm>
            <a:off x="5529072" y="4023360"/>
            <a:ext cx="993648" cy="97536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55472BD-7DE4-3A59-B985-70E1F4546733}"/>
              </a:ext>
            </a:extLst>
          </p:cNvPr>
          <p:cNvCxnSpPr/>
          <p:nvPr/>
        </p:nvCxnSpPr>
        <p:spPr>
          <a:xfrm flipV="1">
            <a:off x="6522720" y="3828288"/>
            <a:ext cx="1658111" cy="499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AC7DDB-B2FC-B18F-5B2A-9054CE3AC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8" y="2398776"/>
            <a:ext cx="4309872" cy="2602992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4840" y="1483996"/>
            <a:ext cx="35877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Notable locations shown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 (1.02KM)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Roadway (0.59KM)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 (0.86KM)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Notable Proximate Locations</a:t>
            </a:r>
          </a:p>
        </p:txBody>
      </p:sp>
      <p:pic>
        <p:nvPicPr>
          <p:cNvPr id="2" name="Picture 1" descr="A line on a pink surface&#10;&#10;Description automatically generated">
            <a:extLst>
              <a:ext uri="{FF2B5EF4-FFF2-40B4-BE49-F238E27FC236}">
                <a16:creationId xmlns:a16="http://schemas.microsoft.com/office/drawing/2014/main" xmlns="" id="{8C818D84-ED72-00CA-47E7-0A6076C5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96" y="3680802"/>
            <a:ext cx="7912608" cy="27516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0070C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A map with a blue line&#10;&#10;Description automatically generated">
            <a:extLst>
              <a:ext uri="{FF2B5EF4-FFF2-40B4-BE49-F238E27FC236}">
                <a16:creationId xmlns:a16="http://schemas.microsoft.com/office/drawing/2014/main" xmlns="" id="{49D749D8-FF55-8523-FB42-9532EEDB4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164" y="1359750"/>
            <a:ext cx="7022592" cy="3341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0070C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5953"/>
            <a:ext cx="3941763" cy="43751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experienced the highest proportion of successful landings, followed by CCAFS 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and CCAFS SLC-40 the lowest.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All Launch Sites: Successful Landings</a:t>
            </a:r>
          </a:p>
        </p:txBody>
      </p:sp>
      <p:pic>
        <p:nvPicPr>
          <p:cNvPr id="2" name="Picture 1" descr="A pie chart with numbers and a graph&#10;&#10;Description automatically generated">
            <a:extLst>
              <a:ext uri="{FF2B5EF4-FFF2-40B4-BE49-F238E27FC236}">
                <a16:creationId xmlns:a16="http://schemas.microsoft.com/office/drawing/2014/main" xmlns="" id="{0E37E6D9-73F6-C66F-0669-FF7AF346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36" y="1371600"/>
            <a:ext cx="5482025" cy="4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093" y="1822450"/>
            <a:ext cx="3546475" cy="43751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highest ratio of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Per-site Launch Success Ratio: High</a:t>
            </a:r>
          </a:p>
        </p:txBody>
      </p:sp>
      <p:pic>
        <p:nvPicPr>
          <p:cNvPr id="2" name="Picture 1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xmlns="" id="{71C36AC1-BF7D-C76B-A0E8-69287D7A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68" y="1353312"/>
            <a:ext cx="6665249" cy="50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096" y="5556250"/>
            <a:ext cx="10147300" cy="796925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a payload mass between 3,000kg and 5,000kg, v1.1 boosters performed the worst.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same payload range, B4 and B5 boosters had the best success rate, followed by FT.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Range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0D4E22-6EF0-66F0-B16F-EBD69CDD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410651"/>
            <a:ext cx="10509504" cy="40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403850"/>
            <a:ext cx="9940925" cy="1289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algorithms tested,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the most accurate.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Classification Accuracy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" t="28846"/>
          <a:stretch/>
        </p:blipFill>
        <p:spPr>
          <a:xfrm>
            <a:off x="1032138" y="1386839"/>
            <a:ext cx="9019296" cy="36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8620"/>
            <a:ext cx="5527675" cy="42322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14 observations were correctly predicted as successful landings (true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3 observations were correctly predicted as failed landings (true negative)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1 observation was incorrectly predicted as a successful landing (false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No observations were incorrectly predicted as a failed landing (false negative)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Confusion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0FDD07-9946-F04D-A40E-0E7A35F5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64" y="1444752"/>
            <a:ext cx="4988136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89570" y="1563879"/>
            <a:ext cx="5511149" cy="476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Abadi"/>
              </a:rPr>
              <a:t>The business case is to use predictive modeling to determine if a first-stage rocket will land. This information can be used to determine launch costs and help IBM Developer Skills Network successfully bid against </a:t>
            </a:r>
            <a:r>
              <a:rPr lang="en-US" sz="1400" dirty="0" err="1">
                <a:solidFill>
                  <a:schemeClr val="tx1"/>
                </a:solidFill>
                <a:latin typeface="Abadi"/>
              </a:rPr>
              <a:t>SpaceX</a:t>
            </a:r>
            <a:r>
              <a:rPr lang="en-US" sz="1400" dirty="0">
                <a:solidFill>
                  <a:schemeClr val="tx1"/>
                </a:solidFill>
                <a:latin typeface="Abadi"/>
              </a:rPr>
              <a:t>.</a:t>
            </a:r>
          </a:p>
          <a:p>
            <a:r>
              <a:rPr lang="en-US" sz="1400" b="1" dirty="0">
                <a:solidFill>
                  <a:schemeClr val="tx1"/>
                </a:solidFill>
                <a:latin typeface="Abadi"/>
              </a:rPr>
              <a:t>The project will involve:</a:t>
            </a:r>
          </a:p>
          <a:p>
            <a:r>
              <a:rPr lang="en-US" sz="1400" dirty="0">
                <a:solidFill>
                  <a:schemeClr val="tx1"/>
                </a:solidFill>
                <a:latin typeface="Abadi"/>
              </a:rPr>
              <a:t>Collecting and cleaning publicly available data.</a:t>
            </a:r>
          </a:p>
          <a:p>
            <a:r>
              <a:rPr lang="en-US" sz="1400" dirty="0">
                <a:solidFill>
                  <a:schemeClr val="tx1"/>
                </a:solidFill>
                <a:latin typeface="Abadi"/>
              </a:rPr>
              <a:t>Exploring the data with SQL and visualizations.</a:t>
            </a:r>
          </a:p>
          <a:p>
            <a:r>
              <a:rPr lang="en-US" sz="1400" dirty="0">
                <a:solidFill>
                  <a:schemeClr val="tx1"/>
                </a:solidFill>
                <a:latin typeface="Abadi"/>
              </a:rPr>
              <a:t>Building, evaluating, and refining predictive models to predict landing outcomes.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8AB0D3-EBBC-3AD7-6686-41E02F506F19}"/>
              </a:ext>
            </a:extLst>
          </p:cNvPr>
          <p:cNvSpPr txBox="1">
            <a:spLocks/>
          </p:cNvSpPr>
          <p:nvPr/>
        </p:nvSpPr>
        <p:spPr>
          <a:xfrm>
            <a:off x="6200354" y="1569974"/>
            <a:ext cx="5157581" cy="47542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4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 Statement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 the successful landing of SpaceX's Falcon 9 first stage, a critical factor in determining the cost-efficiency of reusable rocket launches. 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 we should solve this problem?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Solving this problem allows companies like IBM Developer Skills Network to make competitive bids against SpaceX by accurately estimating launch costs.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Questions</a:t>
            </a:r>
            <a:endParaRPr lang="en-US" b="1" i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is the historical success rate of Falcon 9 first stage landings?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factors most significantly influence the success or failure of a landing?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Can we develop a predictive model that accurately forecasts the outcome of a landing?</a:t>
            </a:r>
          </a:p>
        </p:txBody>
      </p:sp>
    </p:spTree>
    <p:extLst>
      <p:ext uri="{BB962C8B-B14F-4D97-AF65-F5344CB8AC3E}">
        <p14:creationId xmlns:p14="http://schemas.microsoft.com/office/powerpoint/2010/main" val="34664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03960" y="1371918"/>
            <a:ext cx="10525125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b="1" dirty="0" smtClean="0"/>
              <a:t>Temporal </a:t>
            </a:r>
            <a:r>
              <a:rPr lang="en-US" sz="2000" b="1" dirty="0"/>
              <a:t>Improvements:</a:t>
            </a:r>
            <a:r>
              <a:rPr lang="en-US" sz="2000" dirty="0"/>
              <a:t> A clear upward trend in success rates was observed over time, indicating continuous operational and technological enhancements.</a:t>
            </a:r>
          </a:p>
          <a:p>
            <a:r>
              <a:rPr lang="en-US" sz="2000" b="1" dirty="0"/>
              <a:t>Performance by Orbit:</a:t>
            </a:r>
            <a:r>
              <a:rPr lang="en-US" sz="2000" dirty="0"/>
              <a:t> A stratified analysis identified ES-L1, SSO, HEO, and GEO as the orbital regimes with the highest success rates.</a:t>
            </a:r>
          </a:p>
          <a:p>
            <a:r>
              <a:rPr lang="en-US" sz="2000" b="1" dirty="0"/>
              <a:t>Launch Site Efficacy:</a:t>
            </a:r>
            <a:r>
              <a:rPr lang="en-US" sz="2000" dirty="0"/>
              <a:t> Launch site was a key predictive feature, with KSC LC-39A and CCAFS LC-40 consistently performing at the highest levels.</a:t>
            </a:r>
          </a:p>
          <a:p>
            <a:r>
              <a:rPr lang="en-US" sz="2000" b="1" dirty="0"/>
              <a:t>Model Performance:</a:t>
            </a:r>
            <a:r>
              <a:rPr lang="en-US" sz="2000" dirty="0"/>
              <a:t> The </a:t>
            </a:r>
            <a:r>
              <a:rPr lang="en-US" sz="2000" dirty="0" err="1"/>
              <a:t>DecisionTreeClassifier</a:t>
            </a:r>
            <a:r>
              <a:rPr lang="en-US" sz="2000" dirty="0"/>
              <a:t> was the most effective predictive model evaluated, demonstrating superior performance across accuracy, precision, and recall metrics for forecasting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16480" y="1432243"/>
            <a:ext cx="10515600" cy="4351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SpaceX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dataset_part_1.csv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Wikipedia: List of Falcon 9 and Falcon Heavy launches (June 2021)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after wrangling: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dataset_part_2.csv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Geographical data: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spacex_launch_geo.csv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data source: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spacex_launch_dash.csv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5444" y="2967335"/>
            <a:ext cx="3841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Thank You!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8088"/>
            <a:ext cx="10104817" cy="5137146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7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2400">
              <a:solidFill>
                <a:srgbClr val="0B49CB"/>
              </a:solidFill>
              <a:latin typeface="Abadi"/>
            </a:endParaRPr>
          </a:p>
          <a:p>
            <a:pPr indent="0">
              <a:lnSpc>
                <a:spcPct val="12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Data collection methodology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Retrieval and consolidation from multiple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SpaceX API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endpoints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Web scaping tabular data from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Wikipedia</a:t>
            </a:r>
            <a:endParaRPr lang="en-US" sz="160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indent="0">
              <a:lnSpc>
                <a:spcPct val="12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Perform data wrangling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Extracted relevant records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Flattened fields and resolved missing values</a:t>
            </a:r>
          </a:p>
          <a:p>
            <a:pPr indent="0">
              <a:lnSpc>
                <a:spcPct val="12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Perform exploratory data analysis (EDA) using visualization and SQL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Visualize variable relationships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Look at the data in aggregate</a:t>
            </a:r>
          </a:p>
          <a:p>
            <a:pPr indent="0">
              <a:lnSpc>
                <a:spcPct val="12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Perform interactive visual analytics using Folium and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Mark all launch sites on a map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Mark successful and failed launches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Calculate distances to proximate locations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Provide for interactive exploration of the data</a:t>
            </a:r>
          </a:p>
          <a:p>
            <a:pPr indent="0">
              <a:lnSpc>
                <a:spcPct val="12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Perform predictive analysis using classification models</a:t>
            </a:r>
          </a:p>
          <a:p>
            <a:pPr lvl="1" indent="0">
              <a:lnSpc>
                <a:spcPct val="120000"/>
              </a:lnSpc>
              <a:spcBef>
                <a:spcPts val="700"/>
              </a:spcBef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IBM Plex Mono Text"/>
                <a:cs typeface="Arial"/>
              </a:rPr>
              <a:t> Build, evaluate, and compare several predictive classification models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Abadi"/>
              <a:cs typeface="Arial"/>
            </a:endParaRPr>
          </a:p>
          <a:p>
            <a:pPr lvl="1" indent="-285750">
              <a:lnSpc>
                <a:spcPct val="120000"/>
              </a:lnSpc>
              <a:spcBef>
                <a:spcPts val="700"/>
              </a:spcBef>
            </a:pPr>
            <a:endParaRPr lang="en-US" sz="1600" dirty="0">
              <a:solidFill>
                <a:srgbClr val="292929"/>
              </a:solidFill>
              <a:latin typeface="Abadi"/>
              <a:cs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using a combination of retrieval techniques: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 requests against various </a:t>
            </a:r>
            <a:r>
              <a:rPr lang="en-US" sz="2000" dirty="0">
                <a:latin typeface="Abadi"/>
                <a:cs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SpaceX API</a:t>
            </a:r>
            <a:r>
              <a:rPr lang="en-US" sz="2000" dirty="0">
                <a:latin typeface="Abadi"/>
                <a:cs typeface="Courier New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endpoints:</a:t>
            </a:r>
          </a:p>
          <a:p>
            <a:pPr lvl="2">
              <a:lnSpc>
                <a:spcPct val="100000"/>
              </a:lnSpc>
              <a:spcBef>
                <a:spcPts val="700"/>
              </a:spcBef>
              <a:buFont typeface="Wingdings" panose="020B0604020202020204" pitchFamily="34" charset="0"/>
              <a:buChar char="§"/>
            </a:pPr>
            <a:r>
              <a:rPr lang="en-US" sz="1800" dirty="0">
                <a:latin typeface="Abadi"/>
                <a:cs typeface="Courier New"/>
              </a:rPr>
              <a:t>Initial launch data was obtained from: </a:t>
            </a:r>
            <a:r>
              <a:rPr lang="en-US" sz="1800" b="1" dirty="0">
                <a:latin typeface="Courier New"/>
                <a:cs typeface="Courier New"/>
              </a:rPr>
              <a:t>/v4/launches/past </a:t>
            </a:r>
          </a:p>
          <a:p>
            <a:pPr lvl="2">
              <a:lnSpc>
                <a:spcPct val="100000"/>
              </a:lnSpc>
              <a:spcBef>
                <a:spcPts val="700"/>
              </a:spcBef>
              <a:buFont typeface="Wingdings" panose="020B0604020202020204" pitchFamily="34" charset="0"/>
              <a:buChar char="§"/>
            </a:pPr>
            <a:r>
              <a:rPr lang="en-US" sz="1800" dirty="0">
                <a:latin typeface="Abadi"/>
                <a:cs typeface="Courier New"/>
              </a:rPr>
              <a:t>Additional data was backfilled from:</a:t>
            </a:r>
          </a:p>
          <a:p>
            <a:pPr lvl="3">
              <a:lnSpc>
                <a:spcPct val="100000"/>
              </a:lnSpc>
              <a:spcBef>
                <a:spcPts val="7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/v4/rockets </a:t>
            </a:r>
          </a:p>
          <a:p>
            <a:pPr lvl="3">
              <a:lnSpc>
                <a:spcPct val="100000"/>
              </a:lnSpc>
              <a:spcBef>
                <a:spcPts val="7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/v4/launchpads</a:t>
            </a:r>
          </a:p>
          <a:p>
            <a:pPr lvl="3">
              <a:lnSpc>
                <a:spcPct val="100000"/>
              </a:lnSpc>
              <a:spcBef>
                <a:spcPts val="7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/v4/payloads</a:t>
            </a:r>
          </a:p>
          <a:p>
            <a:pPr lvl="3">
              <a:lnSpc>
                <a:spcPct val="100000"/>
              </a:lnSpc>
              <a:spcBef>
                <a:spcPts val="7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/v4/cores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Courier New"/>
              </a:rPr>
              <a:t>Tabular data </a:t>
            </a:r>
            <a:r>
              <a:rPr lang="en-US" sz="2000" dirty="0">
                <a:latin typeface="Abadi"/>
                <a:cs typeface="Courier New"/>
              </a:rPr>
              <a:t>from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cs typeface="Courier New"/>
              </a:rPr>
              <a:t>the </a:t>
            </a:r>
            <a:r>
              <a:rPr lang="en-US" sz="2000" dirty="0">
                <a:latin typeface="Abadi"/>
                <a:cs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List of Falcon 9 and Falcon Heavy launches</a:t>
            </a:r>
            <a:r>
              <a:rPr lang="en-US" sz="2000" dirty="0">
                <a:latin typeface="Abadi"/>
                <a:cs typeface="Courier New"/>
              </a:rPr>
              <a:t> Wikipedia page.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17345"/>
            <a:ext cx="475615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initial data was obtained from the `/v4/launches/past` API endpoint.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 data was backfilled from the `rocket`, `launchpad`, `payloads`, and `cores` API endpoints, for records with extant corresponding IDs. 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61576" y="76768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Collection – SpaceX API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7B2C730-4968-4BFA-8888-2F9F3A2964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9376" y="1316736"/>
            <a:ext cx="5540944" cy="5108448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55775"/>
            <a:ext cx="3932238" cy="45672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workflow: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 HTTP Get to Falcon 9 Launch page at Wikipedia, to retrieve the HTML source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extract the tables containing launch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Populate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extracted columns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Collection - Scraping</a:t>
            </a:r>
          </a:p>
        </p:txBody>
      </p:sp>
      <p:pic>
        <p:nvPicPr>
          <p:cNvPr id="7" name="Picture 6" descr="A diagram of a flowchart">
            <a:extLst>
              <a:ext uri="{FF2B5EF4-FFF2-40B4-BE49-F238E27FC236}">
                <a16:creationId xmlns:a16="http://schemas.microsoft.com/office/drawing/2014/main" xmlns="" id="{A6197049-0455-C07D-B72A-59D389CFDE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0096" y="2125889"/>
            <a:ext cx="6096000" cy="3532813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6355"/>
            <a:ext cx="897572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Goals: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Exploratory Data Analysis (EDA) to find patterns in the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the labels for training supervised models.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missing values as a percentage of each attribute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column types, numerical or categorical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launches per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distribution of Orbit type in the data set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outcomes, and group them by binary outcome (success or failure)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outcome as "Class" label, to be used as target value in training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FF0000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Data Wrangling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xmlns="" id="{9EA222EA-DE7D-6453-248C-47FCA951CC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3914" y="2006537"/>
            <a:ext cx="2066925" cy="3990975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5be751-a274-42e8-93fb-f39d3b9bccc8"/>
    <ds:schemaRef ds:uri="http://schemas.microsoft.com/office/2006/documentManagement/types"/>
    <ds:schemaRef ds:uri="f80a141d-92ca-4d3d-9308-f7e7b1d44ce8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1860</Words>
  <Application>Microsoft Office PowerPoint</Application>
  <PresentationFormat>Custom</PresentationFormat>
  <Paragraphs>418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Custom Design</vt:lpstr>
      <vt:lpstr>Austin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om</cp:lastModifiedBy>
  <cp:revision>1881</cp:revision>
  <cp:lastPrinted>2025-08-02T16:13:46Z</cp:lastPrinted>
  <dcterms:created xsi:type="dcterms:W3CDTF">2021-04-29T18:58:34Z</dcterms:created>
  <dcterms:modified xsi:type="dcterms:W3CDTF">2025-08-02T16:13:47Z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